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90" r:id="rId4"/>
    <p:sldId id="288" r:id="rId5"/>
    <p:sldId id="291" r:id="rId6"/>
    <p:sldId id="292" r:id="rId7"/>
    <p:sldId id="295" r:id="rId8"/>
    <p:sldId id="301" r:id="rId9"/>
    <p:sldId id="297" r:id="rId10"/>
    <p:sldId id="298" r:id="rId11"/>
    <p:sldId id="271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10298-278F-4478-8CC3-FDC3B5A9469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C21111-FBAD-4F12-A2F8-72E02A672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6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7066" indent="-291179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4717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604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6491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377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264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4151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0038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421DC825-F7D9-4877-BE28-EC953821A05C}" type="slidenum">
              <a:rPr lang="en-US" sz="1200" b="0">
                <a:solidFill>
                  <a:schemeClr val="tx1"/>
                </a:solidFill>
              </a:rPr>
              <a:pPr algn="r"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Jan 15,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Write the complete electron configuration of Aluminum.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Atomic model game activity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58853" y="3594981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out Electron Configurations WS for HMK check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 electron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electron configurations </a:t>
            </a:r>
            <a:r>
              <a:rPr lang="en-US" b="1" u="sng" dirty="0"/>
              <a:t>for ions </a:t>
            </a:r>
            <a:r>
              <a:rPr lang="en-US" b="1" dirty="0"/>
              <a:t>add or subtract electrons in the regular </a:t>
            </a:r>
            <a:r>
              <a:rPr lang="en-US" b="1" dirty="0" err="1"/>
              <a:t>Aufbau</a:t>
            </a:r>
            <a:r>
              <a:rPr lang="en-US" b="1" dirty="0"/>
              <a:t> order.</a:t>
            </a:r>
          </a:p>
          <a:p>
            <a:r>
              <a:rPr lang="en-US" b="1" dirty="0"/>
              <a:t>Ex: Na = 1s</a:t>
            </a:r>
            <a:r>
              <a:rPr lang="en-US" b="1" baseline="30000" dirty="0"/>
              <a:t>2</a:t>
            </a:r>
            <a:r>
              <a:rPr lang="en-US" b="1" dirty="0"/>
              <a:t> 2s</a:t>
            </a:r>
            <a:r>
              <a:rPr lang="en-US" b="1" baseline="30000" dirty="0"/>
              <a:t>2</a:t>
            </a:r>
            <a:r>
              <a:rPr lang="en-US" b="1" dirty="0"/>
              <a:t> 2p</a:t>
            </a:r>
            <a:r>
              <a:rPr lang="en-US" b="1" baseline="30000" dirty="0"/>
              <a:t>6</a:t>
            </a:r>
            <a:r>
              <a:rPr lang="en-US" b="1" dirty="0"/>
              <a:t> 3s</a:t>
            </a:r>
            <a:r>
              <a:rPr lang="en-US" b="1" baseline="30000" dirty="0"/>
              <a:t>1	</a:t>
            </a:r>
            <a:r>
              <a:rPr lang="en-US" b="1" dirty="0"/>
              <a:t>Na</a:t>
            </a:r>
            <a:r>
              <a:rPr lang="en-US" b="1" baseline="30000" dirty="0"/>
              <a:t>+</a:t>
            </a:r>
            <a:r>
              <a:rPr lang="en-US" b="1" dirty="0"/>
              <a:t> = 1s</a:t>
            </a:r>
            <a:r>
              <a:rPr lang="en-US" b="1" baseline="30000" dirty="0"/>
              <a:t>2</a:t>
            </a:r>
            <a:r>
              <a:rPr lang="en-US" b="1" dirty="0"/>
              <a:t> 2s</a:t>
            </a:r>
            <a:r>
              <a:rPr lang="en-US" b="1" baseline="30000" dirty="0"/>
              <a:t>2</a:t>
            </a:r>
            <a:r>
              <a:rPr lang="en-US" b="1" dirty="0"/>
              <a:t> 2p</a:t>
            </a:r>
            <a:r>
              <a:rPr lang="en-US" b="1" baseline="30000" dirty="0"/>
              <a:t>6</a:t>
            </a:r>
            <a:endParaRPr lang="en-US" b="1" dirty="0"/>
          </a:p>
          <a:p>
            <a:r>
              <a:rPr lang="en-US" b="1" dirty="0"/>
              <a:t>Ex: O = 1s</a:t>
            </a:r>
            <a:r>
              <a:rPr lang="en-US" b="1" baseline="30000" dirty="0"/>
              <a:t>2</a:t>
            </a:r>
            <a:r>
              <a:rPr lang="en-US" b="1" dirty="0"/>
              <a:t> 2s</a:t>
            </a:r>
            <a:r>
              <a:rPr lang="en-US" b="1" baseline="30000" dirty="0"/>
              <a:t>2</a:t>
            </a:r>
            <a:r>
              <a:rPr lang="en-US" b="1" dirty="0"/>
              <a:t> 2p</a:t>
            </a:r>
            <a:r>
              <a:rPr lang="en-US" b="1" baseline="30000" dirty="0"/>
              <a:t>4</a:t>
            </a:r>
            <a:r>
              <a:rPr lang="en-US" b="1" dirty="0"/>
              <a:t> 		O</a:t>
            </a:r>
            <a:r>
              <a:rPr lang="en-US" b="1" baseline="30000" dirty="0"/>
              <a:t>-2</a:t>
            </a:r>
            <a:r>
              <a:rPr lang="en-US" b="1" dirty="0"/>
              <a:t> = 1s</a:t>
            </a:r>
            <a:r>
              <a:rPr lang="en-US" b="1" baseline="30000" dirty="0"/>
              <a:t>2</a:t>
            </a:r>
            <a:r>
              <a:rPr lang="en-US" b="1" dirty="0"/>
              <a:t> 2s</a:t>
            </a:r>
            <a:r>
              <a:rPr lang="en-US" b="1" baseline="30000" dirty="0"/>
              <a:t>2</a:t>
            </a:r>
            <a:r>
              <a:rPr lang="en-US" b="1" dirty="0"/>
              <a:t> 2p</a:t>
            </a:r>
            <a:r>
              <a:rPr lang="en-US" b="1" baseline="30000" dirty="0"/>
              <a:t>6</a:t>
            </a:r>
          </a:p>
          <a:p>
            <a:r>
              <a:rPr lang="en-US" b="1" dirty="0"/>
              <a:t>The electronic configuration of </a:t>
            </a:r>
            <a:r>
              <a:rPr lang="en-US" b="1" u="sng" dirty="0"/>
              <a:t>isoelectronic ions will be the same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8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858" y="2599477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Explain Hund’s Rule.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Read Atomic Game Activity Instructions 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Dec 5, 2018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Atomic Structure</a:t>
            </a:r>
          </a:p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Homework Review</a:t>
            </a:r>
          </a:p>
          <a:p>
            <a:pPr lvl="1"/>
            <a:r>
              <a:rPr lang="en-US" b="1" dirty="0"/>
              <a:t>More about Electron Configurations</a:t>
            </a:r>
          </a:p>
          <a:p>
            <a:pPr lvl="1"/>
            <a:r>
              <a:rPr lang="en-US" b="1" dirty="0"/>
              <a:t>Atomic Model Game Instruction</a:t>
            </a:r>
          </a:p>
          <a:p>
            <a:pPr lvl="1"/>
            <a:endParaRPr lang="en-US" b="1" dirty="0"/>
          </a:p>
          <a:p>
            <a:r>
              <a:rPr lang="en-US" b="1" dirty="0"/>
              <a:t>Assignment: Read the Atomic Structure Game Instructions: Game Play</a:t>
            </a:r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Electron Configurations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List the subshells </a:t>
            </a:r>
            <a:r>
              <a:rPr lang="en-US" b="1" u="sng" dirty="0"/>
              <a:t>in the order they are filled</a:t>
            </a:r>
            <a:r>
              <a:rPr lang="en-US" b="1" dirty="0"/>
              <a:t>.</a:t>
            </a:r>
          </a:p>
          <a:p>
            <a:r>
              <a:rPr lang="en-US" b="1" dirty="0"/>
              <a:t>Place an exponent to represent the number of electrons filling that subshell.</a:t>
            </a:r>
          </a:p>
          <a:p>
            <a:r>
              <a:rPr lang="en-US" b="1" dirty="0"/>
              <a:t>BEWARE: The maximum exponents possible are:</a:t>
            </a:r>
          </a:p>
          <a:p>
            <a:pPr lvl="1"/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, 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, </a:t>
            </a:r>
            <a:r>
              <a:rPr lang="en-US" b="1" i="1" dirty="0"/>
              <a:t>d </a:t>
            </a:r>
            <a:r>
              <a:rPr lang="en-US" b="1" baseline="30000" dirty="0"/>
              <a:t>10</a:t>
            </a:r>
            <a:r>
              <a:rPr lang="en-US" b="1" dirty="0"/>
              <a:t>, and </a:t>
            </a:r>
            <a:r>
              <a:rPr lang="en-US" b="1" i="1" dirty="0"/>
              <a:t>f </a:t>
            </a:r>
            <a:r>
              <a:rPr lang="en-US" b="1" baseline="30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2303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Orbital Diagrams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Each box in the diagram represents one orbital.</a:t>
            </a:r>
          </a:p>
          <a:p>
            <a:pPr eaLnBrk="1" hangingPunct="1"/>
            <a:r>
              <a:rPr lang="en-US" b="1" dirty="0"/>
              <a:t>Half-arrows represent the electrons. (You may also use full arrows.)</a:t>
            </a:r>
          </a:p>
          <a:p>
            <a:pPr eaLnBrk="1" hangingPunct="1"/>
            <a:r>
              <a:rPr lang="en-US" b="1" dirty="0"/>
              <a:t>The direction of the arrow represents the relative spin of the electron.</a:t>
            </a:r>
          </a:p>
          <a:p>
            <a:pPr eaLnBrk="1" hangingPunct="1"/>
            <a:r>
              <a:rPr lang="en-US" b="1" dirty="0"/>
              <a:t>When drawn by hand, often the orbitals are represented by a blank line with the orbital label below and the arrow electrons above.</a:t>
            </a:r>
          </a:p>
        </p:txBody>
      </p:sp>
      <p:pic>
        <p:nvPicPr>
          <p:cNvPr id="77829" name="Picture 8" descr="06_Pg229_UnFigure_1_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378" y="4797082"/>
            <a:ext cx="2864117" cy="142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4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Some Examples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91408"/>
            <a:ext cx="10515600" cy="364105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Hydrogen, H			Z=1		1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Helium, He			Z=2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Lithium, Li			Z=3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Beryllium, Be			Z=4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Boron, B				Z=5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Carbon, C			Z=6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2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Nitrogen, N			Z=7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3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Oxygen, O			Z=8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4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Fluorine, F			Z=9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5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Neon, Ne			Z=10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996965" y="3170471"/>
            <a:ext cx="1576589" cy="309094"/>
            <a:chOff x="9684913" y="3631843"/>
            <a:chExt cx="1576589" cy="309094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9684913" y="3940935"/>
              <a:ext cx="297287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10964215" y="3940935"/>
              <a:ext cx="297287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0324564" y="3940935"/>
              <a:ext cx="297287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9743403" y="3631843"/>
              <a:ext cx="0" cy="309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021920" y="3647701"/>
            <a:ext cx="1576589" cy="309094"/>
            <a:chOff x="9723550" y="3847125"/>
            <a:chExt cx="1576589" cy="309094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11002852" y="4156217"/>
              <a:ext cx="297287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9723550" y="3847125"/>
              <a:ext cx="297287" cy="309094"/>
              <a:chOff x="9723550" y="3847125"/>
              <a:chExt cx="297287" cy="309094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V="1">
                <a:off x="9723550" y="4156217"/>
                <a:ext cx="297287" cy="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9782040" y="3847125"/>
                <a:ext cx="0" cy="3090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10359444" y="3847125"/>
              <a:ext cx="297287" cy="309094"/>
              <a:chOff x="9723550" y="3847125"/>
              <a:chExt cx="297287" cy="309094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V="1">
                <a:off x="9723550" y="4156217"/>
                <a:ext cx="297287" cy="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V="1">
                <a:off x="9782040" y="3847125"/>
                <a:ext cx="0" cy="3090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 46"/>
          <p:cNvGrpSpPr/>
          <p:nvPr/>
        </p:nvGrpSpPr>
        <p:grpSpPr>
          <a:xfrm>
            <a:off x="9036672" y="4129533"/>
            <a:ext cx="1576589" cy="316409"/>
            <a:chOff x="9719792" y="4330278"/>
            <a:chExt cx="1576589" cy="316409"/>
          </a:xfrm>
        </p:grpSpPr>
        <p:cxnSp>
          <p:nvCxnSpPr>
            <p:cNvPr id="43" name="Straight Arrow Connector 42"/>
            <p:cNvCxnSpPr/>
            <p:nvPr/>
          </p:nvCxnSpPr>
          <p:spPr>
            <a:xfrm flipV="1">
              <a:off x="11069387" y="4330278"/>
              <a:ext cx="0" cy="309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9719792" y="4337593"/>
              <a:ext cx="1576589" cy="309094"/>
              <a:chOff x="9723550" y="3847125"/>
              <a:chExt cx="1576589" cy="30909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flipV="1">
                <a:off x="11002852" y="4156217"/>
                <a:ext cx="297287" cy="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4" name="Group 53"/>
              <p:cNvGrpSpPr/>
              <p:nvPr/>
            </p:nvGrpSpPr>
            <p:grpSpPr>
              <a:xfrm>
                <a:off x="9723550" y="3847125"/>
                <a:ext cx="297287" cy="309094"/>
                <a:chOff x="9723550" y="3847125"/>
                <a:chExt cx="297287" cy="309094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flipV="1">
                  <a:off x="9723550" y="4156217"/>
                  <a:ext cx="297287" cy="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/>
                <p:nvPr/>
              </p:nvCxnSpPr>
              <p:spPr>
                <a:xfrm flipV="1">
                  <a:off x="9782040" y="3847125"/>
                  <a:ext cx="0" cy="309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/>
              <p:cNvGrpSpPr/>
              <p:nvPr/>
            </p:nvGrpSpPr>
            <p:grpSpPr>
              <a:xfrm>
                <a:off x="10359444" y="3847125"/>
                <a:ext cx="297287" cy="309094"/>
                <a:chOff x="9723550" y="3847125"/>
                <a:chExt cx="297287" cy="309094"/>
              </a:xfrm>
            </p:grpSpPr>
            <p:cxnSp>
              <p:nvCxnSpPr>
                <p:cNvPr id="56" name="Straight Connector 55"/>
                <p:cNvCxnSpPr/>
                <p:nvPr/>
              </p:nvCxnSpPr>
              <p:spPr>
                <a:xfrm flipV="1">
                  <a:off x="9723550" y="4156217"/>
                  <a:ext cx="297287" cy="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/>
                <p:cNvCxnSpPr/>
                <p:nvPr/>
              </p:nvCxnSpPr>
              <p:spPr>
                <a:xfrm flipV="1">
                  <a:off x="9782040" y="3847125"/>
                  <a:ext cx="0" cy="309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1" name="Group 50"/>
          <p:cNvGrpSpPr/>
          <p:nvPr/>
        </p:nvGrpSpPr>
        <p:grpSpPr>
          <a:xfrm>
            <a:off x="9053297" y="4578519"/>
            <a:ext cx="1576589" cy="316409"/>
            <a:chOff x="9737499" y="4797572"/>
            <a:chExt cx="1576589" cy="316409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9952145" y="4804887"/>
              <a:ext cx="0" cy="309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9737499" y="4797572"/>
              <a:ext cx="1576589" cy="316409"/>
              <a:chOff x="9719792" y="4330278"/>
              <a:chExt cx="1576589" cy="316409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 flipV="1">
                <a:off x="11069387" y="4330278"/>
                <a:ext cx="0" cy="3090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9719792" y="4337593"/>
                <a:ext cx="1576589" cy="309094"/>
                <a:chOff x="9723550" y="3847125"/>
                <a:chExt cx="1576589" cy="309094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flipV="1">
                  <a:off x="11002852" y="4156217"/>
                  <a:ext cx="297287" cy="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65" name="Group 64"/>
                <p:cNvGrpSpPr/>
                <p:nvPr/>
              </p:nvGrpSpPr>
              <p:grpSpPr>
                <a:xfrm>
                  <a:off x="9723550" y="3847125"/>
                  <a:ext cx="297287" cy="309094"/>
                  <a:chOff x="9723550" y="3847125"/>
                  <a:chExt cx="297287" cy="309094"/>
                </a:xfrm>
              </p:grpSpPr>
              <p:cxnSp>
                <p:nvCxnSpPr>
                  <p:cNvPr id="69" name="Straight Connector 68"/>
                  <p:cNvCxnSpPr/>
                  <p:nvPr/>
                </p:nvCxnSpPr>
                <p:spPr>
                  <a:xfrm flipV="1">
                    <a:off x="9723550" y="4156217"/>
                    <a:ext cx="297287" cy="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Arrow Connector 69"/>
                  <p:cNvCxnSpPr/>
                  <p:nvPr/>
                </p:nvCxnSpPr>
                <p:spPr>
                  <a:xfrm flipV="1">
                    <a:off x="9782040" y="3847125"/>
                    <a:ext cx="0" cy="3090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" name="Group 65"/>
                <p:cNvGrpSpPr/>
                <p:nvPr/>
              </p:nvGrpSpPr>
              <p:grpSpPr>
                <a:xfrm>
                  <a:off x="10359444" y="3847125"/>
                  <a:ext cx="297287" cy="309094"/>
                  <a:chOff x="9723550" y="3847125"/>
                  <a:chExt cx="297287" cy="309094"/>
                </a:xfrm>
              </p:grpSpPr>
              <p:cxnSp>
                <p:nvCxnSpPr>
                  <p:cNvPr id="67" name="Straight Connector 66"/>
                  <p:cNvCxnSpPr/>
                  <p:nvPr/>
                </p:nvCxnSpPr>
                <p:spPr>
                  <a:xfrm flipV="1">
                    <a:off x="9723550" y="4156217"/>
                    <a:ext cx="297287" cy="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Arrow Connector 67"/>
                  <p:cNvCxnSpPr/>
                  <p:nvPr/>
                </p:nvCxnSpPr>
                <p:spPr>
                  <a:xfrm flipV="1">
                    <a:off x="9782040" y="3847125"/>
                    <a:ext cx="0" cy="3090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60" name="Group 59"/>
          <p:cNvGrpSpPr/>
          <p:nvPr/>
        </p:nvGrpSpPr>
        <p:grpSpPr>
          <a:xfrm>
            <a:off x="9053297" y="5027503"/>
            <a:ext cx="1576589" cy="316409"/>
            <a:chOff x="9733741" y="5337805"/>
            <a:chExt cx="1576589" cy="316409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0581059" y="5337805"/>
              <a:ext cx="0" cy="309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2" name="Group 81"/>
            <p:cNvGrpSpPr/>
            <p:nvPr/>
          </p:nvGrpSpPr>
          <p:grpSpPr>
            <a:xfrm>
              <a:off x="9733741" y="5337805"/>
              <a:ext cx="1576589" cy="316409"/>
              <a:chOff x="9737499" y="4797572"/>
              <a:chExt cx="1576589" cy="316409"/>
            </a:xfrm>
          </p:grpSpPr>
          <p:cxnSp>
            <p:nvCxnSpPr>
              <p:cNvPr id="83" name="Straight Arrow Connector 82"/>
              <p:cNvCxnSpPr/>
              <p:nvPr/>
            </p:nvCxnSpPr>
            <p:spPr>
              <a:xfrm>
                <a:off x="9952145" y="4804887"/>
                <a:ext cx="0" cy="3090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84" name="Group 83"/>
              <p:cNvGrpSpPr/>
              <p:nvPr/>
            </p:nvGrpSpPr>
            <p:grpSpPr>
              <a:xfrm>
                <a:off x="9737499" y="4797572"/>
                <a:ext cx="1576589" cy="316409"/>
                <a:chOff x="9719792" y="4330278"/>
                <a:chExt cx="1576589" cy="316409"/>
              </a:xfrm>
            </p:grpSpPr>
            <p:cxnSp>
              <p:nvCxnSpPr>
                <p:cNvPr id="85" name="Straight Arrow Connector 84"/>
                <p:cNvCxnSpPr/>
                <p:nvPr/>
              </p:nvCxnSpPr>
              <p:spPr>
                <a:xfrm flipV="1">
                  <a:off x="11069387" y="4330278"/>
                  <a:ext cx="0" cy="309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Group 85"/>
                <p:cNvGrpSpPr/>
                <p:nvPr/>
              </p:nvGrpSpPr>
              <p:grpSpPr>
                <a:xfrm>
                  <a:off x="9719792" y="4337593"/>
                  <a:ext cx="1576589" cy="309094"/>
                  <a:chOff x="9723550" y="3847125"/>
                  <a:chExt cx="1576589" cy="309094"/>
                </a:xfrm>
              </p:grpSpPr>
              <p:cxnSp>
                <p:nvCxnSpPr>
                  <p:cNvPr id="87" name="Straight Connector 86"/>
                  <p:cNvCxnSpPr/>
                  <p:nvPr/>
                </p:nvCxnSpPr>
                <p:spPr>
                  <a:xfrm flipV="1">
                    <a:off x="11002852" y="4156217"/>
                    <a:ext cx="297287" cy="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9723550" y="3847125"/>
                    <a:ext cx="297287" cy="309094"/>
                    <a:chOff x="9723550" y="3847125"/>
                    <a:chExt cx="297287" cy="309094"/>
                  </a:xfrm>
                </p:grpSpPr>
                <p:cxnSp>
                  <p:nvCxnSpPr>
                    <p:cNvPr id="92" name="Straight Connector 91"/>
                    <p:cNvCxnSpPr/>
                    <p:nvPr/>
                  </p:nvCxnSpPr>
                  <p:spPr>
                    <a:xfrm flipV="1">
                      <a:off x="9723550" y="4156217"/>
                      <a:ext cx="297287" cy="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Arrow Connector 92"/>
                    <p:cNvCxnSpPr/>
                    <p:nvPr/>
                  </p:nvCxnSpPr>
                  <p:spPr>
                    <a:xfrm flipV="1">
                      <a:off x="9782040" y="3847125"/>
                      <a:ext cx="0" cy="309092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0359444" y="3847125"/>
                    <a:ext cx="297287" cy="309094"/>
                    <a:chOff x="9723550" y="3847125"/>
                    <a:chExt cx="297287" cy="309094"/>
                  </a:xfrm>
                </p:grpSpPr>
                <p:cxnSp>
                  <p:nvCxnSpPr>
                    <p:cNvPr id="90" name="Straight Connector 89"/>
                    <p:cNvCxnSpPr/>
                    <p:nvPr/>
                  </p:nvCxnSpPr>
                  <p:spPr>
                    <a:xfrm flipV="1">
                      <a:off x="9723550" y="4156217"/>
                      <a:ext cx="297287" cy="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Arrow Connector 90"/>
                    <p:cNvCxnSpPr/>
                    <p:nvPr/>
                  </p:nvCxnSpPr>
                  <p:spPr>
                    <a:xfrm flipV="1">
                      <a:off x="9782040" y="3847125"/>
                      <a:ext cx="0" cy="309092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grpSp>
        <p:nvGrpSpPr>
          <p:cNvPr id="71" name="Group 70"/>
          <p:cNvGrpSpPr/>
          <p:nvPr/>
        </p:nvGrpSpPr>
        <p:grpSpPr>
          <a:xfrm>
            <a:off x="9053297" y="5476485"/>
            <a:ext cx="1576589" cy="325627"/>
            <a:chOff x="9778282" y="5877492"/>
            <a:chExt cx="1576589" cy="325627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11275983" y="5894027"/>
              <a:ext cx="0" cy="309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5" name="Group 94"/>
            <p:cNvGrpSpPr/>
            <p:nvPr/>
          </p:nvGrpSpPr>
          <p:grpSpPr>
            <a:xfrm>
              <a:off x="9778282" y="5877492"/>
              <a:ext cx="1576589" cy="316409"/>
              <a:chOff x="9733741" y="5337805"/>
              <a:chExt cx="1576589" cy="316409"/>
            </a:xfrm>
          </p:grpSpPr>
          <p:cxnSp>
            <p:nvCxnSpPr>
              <p:cNvPr id="96" name="Straight Arrow Connector 95"/>
              <p:cNvCxnSpPr/>
              <p:nvPr/>
            </p:nvCxnSpPr>
            <p:spPr>
              <a:xfrm>
                <a:off x="10581059" y="5337805"/>
                <a:ext cx="0" cy="3090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97" name="Group 96"/>
              <p:cNvGrpSpPr/>
              <p:nvPr/>
            </p:nvGrpSpPr>
            <p:grpSpPr>
              <a:xfrm>
                <a:off x="9733741" y="5337805"/>
                <a:ext cx="1576589" cy="316409"/>
                <a:chOff x="9737499" y="4797572"/>
                <a:chExt cx="1576589" cy="316409"/>
              </a:xfrm>
            </p:grpSpPr>
            <p:cxnSp>
              <p:nvCxnSpPr>
                <p:cNvPr id="98" name="Straight Arrow Connector 97"/>
                <p:cNvCxnSpPr/>
                <p:nvPr/>
              </p:nvCxnSpPr>
              <p:spPr>
                <a:xfrm>
                  <a:off x="9952145" y="4804887"/>
                  <a:ext cx="0" cy="309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99" name="Group 98"/>
                <p:cNvGrpSpPr/>
                <p:nvPr/>
              </p:nvGrpSpPr>
              <p:grpSpPr>
                <a:xfrm>
                  <a:off x="9737499" y="4797572"/>
                  <a:ext cx="1576589" cy="316409"/>
                  <a:chOff x="9719792" y="4330278"/>
                  <a:chExt cx="1576589" cy="316409"/>
                </a:xfrm>
              </p:grpSpPr>
              <p:cxnSp>
                <p:nvCxnSpPr>
                  <p:cNvPr id="100" name="Straight Arrow Connector 99"/>
                  <p:cNvCxnSpPr/>
                  <p:nvPr/>
                </p:nvCxnSpPr>
                <p:spPr>
                  <a:xfrm flipV="1">
                    <a:off x="11069387" y="4330278"/>
                    <a:ext cx="0" cy="3090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1" name="Group 100"/>
                  <p:cNvGrpSpPr/>
                  <p:nvPr/>
                </p:nvGrpSpPr>
                <p:grpSpPr>
                  <a:xfrm>
                    <a:off x="9719792" y="4337593"/>
                    <a:ext cx="1576589" cy="309094"/>
                    <a:chOff x="9723550" y="3847125"/>
                    <a:chExt cx="1576589" cy="309094"/>
                  </a:xfrm>
                </p:grpSpPr>
                <p:cxnSp>
                  <p:nvCxnSpPr>
                    <p:cNvPr id="102" name="Straight Connector 101"/>
                    <p:cNvCxnSpPr/>
                    <p:nvPr/>
                  </p:nvCxnSpPr>
                  <p:spPr>
                    <a:xfrm flipV="1">
                      <a:off x="11002852" y="4156217"/>
                      <a:ext cx="297287" cy="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" name="Group 102"/>
                    <p:cNvGrpSpPr/>
                    <p:nvPr/>
                  </p:nvGrpSpPr>
                  <p:grpSpPr>
                    <a:xfrm>
                      <a:off x="9723550" y="3847125"/>
                      <a:ext cx="297287" cy="309094"/>
                      <a:chOff x="9723550" y="3847125"/>
                      <a:chExt cx="297287" cy="309094"/>
                    </a:xfrm>
                  </p:grpSpPr>
                  <p:cxnSp>
                    <p:nvCxnSpPr>
                      <p:cNvPr id="107" name="Straight Connector 106"/>
                      <p:cNvCxnSpPr/>
                      <p:nvPr/>
                    </p:nvCxnSpPr>
                    <p:spPr>
                      <a:xfrm flipV="1">
                        <a:off x="9723550" y="4156217"/>
                        <a:ext cx="297287" cy="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8" name="Straight Arrow Connector 107"/>
                      <p:cNvCxnSpPr/>
                      <p:nvPr/>
                    </p:nvCxnSpPr>
                    <p:spPr>
                      <a:xfrm flipV="1">
                        <a:off x="9782040" y="3847125"/>
                        <a:ext cx="0" cy="309092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4" name="Group 103"/>
                    <p:cNvGrpSpPr/>
                    <p:nvPr/>
                  </p:nvGrpSpPr>
                  <p:grpSpPr>
                    <a:xfrm>
                      <a:off x="10359444" y="3847125"/>
                      <a:ext cx="297287" cy="309094"/>
                      <a:chOff x="9723550" y="3847125"/>
                      <a:chExt cx="297287" cy="309094"/>
                    </a:xfrm>
                  </p:grpSpPr>
                  <p:cxnSp>
                    <p:nvCxnSpPr>
                      <p:cNvPr id="105" name="Straight Connector 104"/>
                      <p:cNvCxnSpPr/>
                      <p:nvPr/>
                    </p:nvCxnSpPr>
                    <p:spPr>
                      <a:xfrm flipV="1">
                        <a:off x="9723550" y="4156217"/>
                        <a:ext cx="297287" cy="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Straight Arrow Connector 105"/>
                      <p:cNvCxnSpPr/>
                      <p:nvPr/>
                    </p:nvCxnSpPr>
                    <p:spPr>
                      <a:xfrm flipV="1">
                        <a:off x="9782040" y="3847125"/>
                        <a:ext cx="0" cy="309092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94621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More Examples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Sodium, Na			Z=11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r>
              <a:rPr lang="en-US" b="1" dirty="0"/>
              <a:t> </a:t>
            </a:r>
          </a:p>
          <a:p>
            <a:pPr>
              <a:lnSpc>
                <a:spcPct val="90000"/>
              </a:lnSpc>
            </a:pPr>
            <a:r>
              <a:rPr lang="en-US" b="1" dirty="0"/>
              <a:t>Magnesium, Mg		Z=12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Aluminum, Al			Z=13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Silicon, Si				Z=14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2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Phosphorus, P			Z=15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3</a:t>
            </a:r>
          </a:p>
          <a:p>
            <a:pPr>
              <a:lnSpc>
                <a:spcPct val="90000"/>
              </a:lnSpc>
            </a:pPr>
            <a:r>
              <a:rPr lang="en-US" b="1" dirty="0"/>
              <a:t>Sulfur, S				Z=16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4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Chlorine, Cl			Z=17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5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Argon, </a:t>
            </a:r>
            <a:r>
              <a:rPr lang="en-US" b="1" dirty="0" err="1"/>
              <a:t>Ar</a:t>
            </a:r>
            <a:r>
              <a:rPr lang="en-US" b="1" dirty="0"/>
              <a:t>				Z=18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Potassium, K			Z=19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4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Calcium, Ca			Z=20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4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413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Z Elements: </a:t>
            </a:r>
            <a:br>
              <a:rPr lang="en-US" dirty="0"/>
            </a:br>
            <a:r>
              <a:rPr lang="en-US" dirty="0"/>
              <a:t>Noble Gas Configuration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Arsenic, As		Z=33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4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4</a:t>
            </a:r>
            <a:r>
              <a:rPr lang="en-US" b="1" i="1" dirty="0"/>
              <a:t>p</a:t>
            </a:r>
            <a:r>
              <a:rPr lang="en-US" b="1" baseline="30000" dirty="0"/>
              <a:t>3</a:t>
            </a:r>
          </a:p>
          <a:p>
            <a:pPr>
              <a:lnSpc>
                <a:spcPct val="90000"/>
              </a:lnSpc>
            </a:pPr>
            <a:r>
              <a:rPr lang="en-US" b="1" dirty="0"/>
              <a:t>Silver, Ag		Z=47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  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4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4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5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4</a:t>
            </a:r>
            <a:r>
              <a:rPr lang="en-US" b="1" i="1" dirty="0"/>
              <a:t>d </a:t>
            </a:r>
            <a:r>
              <a:rPr lang="en-US" b="1" baseline="30000" dirty="0"/>
              <a:t>9</a:t>
            </a:r>
            <a:endParaRPr lang="en-US" b="1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	    	Or…[Kr]5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4</a:t>
            </a:r>
            <a:r>
              <a:rPr lang="en-US" b="1" i="1" dirty="0"/>
              <a:t>d </a:t>
            </a:r>
            <a:r>
              <a:rPr lang="en-US" b="1" baseline="30000" dirty="0"/>
              <a:t>9 	</a:t>
            </a:r>
            <a:r>
              <a:rPr lang="en-US" b="1" dirty="0"/>
              <a:t>Abbreviated Electron configuration.</a:t>
            </a:r>
          </a:p>
          <a:p>
            <a:pPr>
              <a:lnSpc>
                <a:spcPct val="90000"/>
              </a:lnSpc>
            </a:pPr>
            <a:r>
              <a:rPr lang="en-US" b="1" dirty="0"/>
              <a:t>Radon, </a:t>
            </a:r>
            <a:r>
              <a:rPr lang="en-US" b="1" dirty="0" err="1"/>
              <a:t>Rn</a:t>
            </a:r>
            <a:r>
              <a:rPr lang="en-US" b="1" dirty="0"/>
              <a:t>		Z=86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4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3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4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5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4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5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6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4</a:t>
            </a:r>
            <a:r>
              <a:rPr lang="en-US" b="1" i="1" dirty="0"/>
              <a:t>f</a:t>
            </a:r>
            <a:r>
              <a:rPr lang="en-US" b="1" baseline="30000" dirty="0"/>
              <a:t>14</a:t>
            </a:r>
            <a:r>
              <a:rPr lang="en-US" b="1" dirty="0"/>
              <a:t>5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6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					  Or…[</a:t>
            </a:r>
            <a:r>
              <a:rPr lang="en-US" b="1" dirty="0" err="1"/>
              <a:t>Xe</a:t>
            </a:r>
            <a:r>
              <a:rPr lang="en-US" b="1" dirty="0"/>
              <a:t>] 6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4</a:t>
            </a:r>
            <a:r>
              <a:rPr lang="en-US" b="1" i="1" dirty="0"/>
              <a:t>f</a:t>
            </a:r>
            <a:r>
              <a:rPr lang="en-US" b="1" baseline="30000" dirty="0"/>
              <a:t>14</a:t>
            </a:r>
            <a:r>
              <a:rPr lang="en-US" b="1" dirty="0"/>
              <a:t>5</a:t>
            </a:r>
            <a:r>
              <a:rPr lang="en-US" b="1" i="1" dirty="0"/>
              <a:t>d</a:t>
            </a:r>
            <a:r>
              <a:rPr lang="en-US" b="1" baseline="30000" dirty="0"/>
              <a:t>10</a:t>
            </a:r>
            <a:r>
              <a:rPr lang="en-US" b="1" dirty="0"/>
              <a:t>6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3837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highest energy electron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Because the order of filling is always the same, the only real question when writing electron configurations is when do you stop?</a:t>
            </a:r>
          </a:p>
          <a:p>
            <a:r>
              <a:rPr lang="en-US" b="1" dirty="0"/>
              <a:t>Note the electron configuration for the highest energy electron. </a:t>
            </a:r>
          </a:p>
          <a:p>
            <a:r>
              <a:rPr lang="en-US" b="1" dirty="0"/>
              <a:t>Write the electron configuration energy filling order until you reach that </a:t>
            </a:r>
            <a:r>
              <a:rPr lang="en-US" b="1"/>
              <a:t>last term.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5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in the same Group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603500"/>
            <a:ext cx="10464960" cy="34163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Hydrogen, H		Z=1			1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Lithium, Li		Z=3	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Sodium, Na		Z=11		1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s</a:t>
            </a:r>
            <a:r>
              <a:rPr lang="en-US" b="1" baseline="30000" dirty="0"/>
              <a:t>2</a:t>
            </a:r>
            <a:r>
              <a:rPr lang="en-US" b="1" dirty="0"/>
              <a:t>2</a:t>
            </a:r>
            <a:r>
              <a:rPr lang="en-US" b="1" i="1" dirty="0"/>
              <a:t>p</a:t>
            </a:r>
            <a:r>
              <a:rPr lang="en-US" b="1" baseline="30000" dirty="0"/>
              <a:t>6</a:t>
            </a:r>
            <a:r>
              <a:rPr lang="en-US" b="1" dirty="0"/>
              <a:t>3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Potassium, K		Z=19		[</a:t>
            </a:r>
            <a:r>
              <a:rPr lang="en-US" b="1" dirty="0" err="1"/>
              <a:t>Ar</a:t>
            </a:r>
            <a:r>
              <a:rPr lang="en-US" b="1" dirty="0"/>
              <a:t>]4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</a:p>
          <a:p>
            <a:pPr>
              <a:lnSpc>
                <a:spcPct val="90000"/>
              </a:lnSpc>
            </a:pPr>
            <a:r>
              <a:rPr lang="en-US" b="1" dirty="0"/>
              <a:t>Rubidium, </a:t>
            </a:r>
            <a:r>
              <a:rPr lang="en-US" b="1" dirty="0" err="1"/>
              <a:t>Rb</a:t>
            </a:r>
            <a:r>
              <a:rPr lang="en-US" b="1" dirty="0"/>
              <a:t>		Z=37		[Kr]5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Cesium, Cs		Z=55		[</a:t>
            </a:r>
            <a:r>
              <a:rPr lang="en-US" b="1" dirty="0" err="1"/>
              <a:t>Xe</a:t>
            </a:r>
            <a:r>
              <a:rPr lang="en-US" b="1" dirty="0"/>
              <a:t>]6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Francium, Fr		Z=87		[Rn]7</a:t>
            </a:r>
            <a:r>
              <a:rPr lang="en-US" b="1" i="1" dirty="0"/>
              <a:t>s</a:t>
            </a:r>
            <a:r>
              <a:rPr lang="en-US" b="1" baseline="30000" dirty="0"/>
              <a:t>1</a:t>
            </a:r>
            <a:r>
              <a:rPr lang="en-US" b="1" dirty="0"/>
              <a:t>	</a:t>
            </a:r>
          </a:p>
          <a:p>
            <a:pPr>
              <a:lnSpc>
                <a:spcPct val="90000"/>
              </a:lnSpc>
            </a:pPr>
            <a:r>
              <a:rPr lang="en-US" b="1" dirty="0"/>
              <a:t>Elements in the same group have the same outer electron configuration. In general:   ns</a:t>
            </a:r>
            <a:r>
              <a:rPr lang="en-US" b="1" baseline="30000" dirty="0"/>
              <a:t>1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This explains the common reactivity and properties in a group!!</a:t>
            </a:r>
          </a:p>
        </p:txBody>
      </p:sp>
    </p:spTree>
    <p:extLst>
      <p:ext uri="{BB962C8B-B14F-4D97-AF65-F5344CB8AC3E}">
        <p14:creationId xmlns:p14="http://schemas.microsoft.com/office/powerpoint/2010/main" val="25193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34858</TotalTime>
  <Words>755</Words>
  <Application>Microsoft Office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Chemistry – Jan 15, 2020 </vt:lpstr>
      <vt:lpstr>Chemistry – Dec 5, 2018 </vt:lpstr>
      <vt:lpstr>Writing Electron Configurations</vt:lpstr>
      <vt:lpstr>Orbital Diagrams</vt:lpstr>
      <vt:lpstr>Some Examples</vt:lpstr>
      <vt:lpstr>More Examples</vt:lpstr>
      <vt:lpstr>Large Z Elements:  Noble Gas Configuration</vt:lpstr>
      <vt:lpstr>Using the highest energy electron</vt:lpstr>
      <vt:lpstr>Elements in the same Group</vt:lpstr>
      <vt:lpstr>Ion electron configurations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247</cp:revision>
  <cp:lastPrinted>2017-11-17T06:15:38Z</cp:lastPrinted>
  <dcterms:created xsi:type="dcterms:W3CDTF">2015-08-11T02:33:52Z</dcterms:created>
  <dcterms:modified xsi:type="dcterms:W3CDTF">2020-01-15T16:35:32Z</dcterms:modified>
</cp:coreProperties>
</file>